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76BEF-32E5-4DF2-B545-BD743E63363B}" type="datetimeFigureOut">
              <a:rPr lang="nl-NL" smtClean="0"/>
              <a:t>10-1-2023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E1924-F0B0-44FB-8853-3B0BFBB6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4341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https://www.npo3.nl/sander-en-de-kloof/17-02-2022/VPWON_1317003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3E1924-F0B0-44FB-8853-3B0BFBB64819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900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EA431C-9D1B-9D49-86C0-46EC4CBB2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5445E57-CCC2-3869-41F5-09635BEE7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3D990A-D1AC-6BD7-6C96-63E1FA0A8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7AE898-FE6E-7ACF-300E-9A6F52316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A8CACC-D1A1-477C-AD24-3A2172017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0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5F989B-EE90-750A-BD84-C3735FAC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CA41A63-961E-4918-5708-1094CDC3C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D359672-1A86-D44F-E522-8488F37C2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2C746D-155C-3913-411F-73AD00D4A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C8ED5B-E530-CA4B-6210-459C0B6E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67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86CE21C-A336-9AA9-5F66-45C95B7E8F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8C6CB39-50EF-1B5C-FCBC-996374634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F02DFA-C87F-0521-3D50-E53F692C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CE394B8-C1A7-3A99-EB51-B4F35AEA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DDD954-38F2-DD82-2039-3F165D99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7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691B1-280D-065E-A697-A10AE5C5C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017AF2-D297-4E42-BDAD-0D9AABD4A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C6EBAE-01B5-AA22-BFF8-D2BFE73B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6ADFD4-EF13-61C2-1546-BD1D7F2F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2C5C68-40AA-5BA2-AE61-148C7F2A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44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70BDA-706F-3AAC-8467-97876F005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65E92CE-7BEA-3876-EC30-E46979A2B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30CECA0-5ADA-4AC8-945B-FDBD537D2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24EEF9-3A01-27CE-F265-14169F3A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19EA74-3534-5A7A-73A7-C1A68F8F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32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3F2B34-BC2E-EBAA-7958-9BE967A68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0D3EAF-5B58-927B-7C06-09670ED39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DD9AA2F-C9A4-F416-7460-FD36BF5121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9E0D4DB-DCD5-6856-6E03-0BE0CFD5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B9A1A7C-6E83-8532-4D1A-F3891237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18849AC-FF50-C11E-D1B3-CEE47E7D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6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D689B-54EB-2564-6C9B-45055DE24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908856E-0D1F-11EC-F51D-A6100CECC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CFF13D5-3AE2-2DE8-AD84-E309E2E13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A311281-4096-6532-007E-1379C051C9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C63951D-E22C-3B2B-5B46-4167084975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9C40338-BDBF-43F0-9376-61634E090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403EC7B-CE21-5261-D8A7-4C47573CD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CBD9CDA-CAC9-49EA-2115-97DBBD166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5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090FD-AB69-B476-A3AF-4B5D7343C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198EE6F-0108-DC75-1D99-6A3ACCB1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5A71D09-5945-5C70-537E-FB95E78B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9F72B03-F99F-21DC-B378-649A6A90E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71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036F615-42B9-24CA-964F-CD3EC88E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564E98E-660B-786E-E1CE-510C7A44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F83CC42-42B2-02A6-81C5-EE59C0FC4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8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348069-34B6-7373-AC70-08E24AC77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43AB2B-4FE2-C2A9-F4FF-4E552514E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5A2B746-0F48-7880-1537-304F653FE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5513C1D-6F70-D788-8E2D-FBF513066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7F3D4F6-448E-50CF-5A2C-74A86699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CD12D8B-AD88-82F3-B5A6-E6524FA8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79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EBF17B-F01C-781F-0FFD-4D8E4B8DC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492B214-8A24-1218-3737-506C692DB1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D546B55-9405-619B-6F54-09EB076EA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46C5BDE-F114-6B59-EBC1-E8995A6CC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7981DB1-C88D-6AC4-DC29-981C44EE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D05BA5B-87F0-FF94-640B-E533EDC96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7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85EAAD1-3504-988F-D21C-A7E7C86F4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636203A-35AA-05C5-7B7B-9CAE3C3B4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E4411D-8382-6A93-78A3-BB411CDA33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8E520DA-C2BE-9832-E06F-59403E027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BC5EA2A-F493-360A-DF0C-3C15DB730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2D47E-0AF1-4C27-801F-64E3E5BF7F7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9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n tafel gedekt met bloemen en gerechten">
            <a:extLst>
              <a:ext uri="{FF2B5EF4-FFF2-40B4-BE49-F238E27FC236}">
                <a16:creationId xmlns:a16="http://schemas.microsoft.com/office/drawing/2014/main" id="{B8FA2F0B-D9C7-00C1-2CE9-44F70695AA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671" r="2" b="2"/>
          <a:stretch/>
        </p:blipFill>
        <p:spPr>
          <a:xfrm>
            <a:off x="840823" y="139018"/>
            <a:ext cx="10676610" cy="6579963"/>
          </a:xfrm>
          <a:custGeom>
            <a:avLst/>
            <a:gdLst/>
            <a:ahLst/>
            <a:cxnLst/>
            <a:rect l="l" t="t" r="r" b="b"/>
            <a:pathLst>
              <a:path w="10676610" h="6579963">
                <a:moveTo>
                  <a:pt x="10676610" y="0"/>
                </a:moveTo>
                <a:lnTo>
                  <a:pt x="10676610" y="6579963"/>
                </a:lnTo>
                <a:lnTo>
                  <a:pt x="215405" y="6579963"/>
                </a:lnTo>
                <a:lnTo>
                  <a:pt x="109891" y="3558470"/>
                </a:lnTo>
                <a:lnTo>
                  <a:pt x="114183" y="3547036"/>
                </a:lnTo>
                <a:lnTo>
                  <a:pt x="109134" y="3537986"/>
                </a:lnTo>
                <a:lnTo>
                  <a:pt x="21" y="413402"/>
                </a:lnTo>
                <a:cubicBezTo>
                  <a:pt x="-317" y="402839"/>
                  <a:pt x="3640" y="393132"/>
                  <a:pt x="10323" y="385965"/>
                </a:cubicBezTo>
                <a:lnTo>
                  <a:pt x="36752" y="373879"/>
                </a:lnTo>
                <a:lnTo>
                  <a:pt x="36670" y="371555"/>
                </a:lnTo>
                <a:lnTo>
                  <a:pt x="636157" y="350620"/>
                </a:lnTo>
                <a:lnTo>
                  <a:pt x="651351" y="345898"/>
                </a:lnTo>
                <a:cubicBezTo>
                  <a:pt x="659514" y="343866"/>
                  <a:pt x="670765" y="341853"/>
                  <a:pt x="687848" y="340411"/>
                </a:cubicBezTo>
                <a:cubicBezTo>
                  <a:pt x="730857" y="352898"/>
                  <a:pt x="784876" y="317244"/>
                  <a:pt x="838376" y="334185"/>
                </a:cubicBezTo>
                <a:cubicBezTo>
                  <a:pt x="857833" y="338062"/>
                  <a:pt x="916739" y="335648"/>
                  <a:pt x="927065" y="326415"/>
                </a:cubicBezTo>
                <a:cubicBezTo>
                  <a:pt x="939179" y="324105"/>
                  <a:pt x="953810" y="326801"/>
                  <a:pt x="958597" y="317111"/>
                </a:cubicBezTo>
                <a:cubicBezTo>
                  <a:pt x="966910" y="305372"/>
                  <a:pt x="1011465" y="321701"/>
                  <a:pt x="1004086" y="308390"/>
                </a:cubicBezTo>
                <a:cubicBezTo>
                  <a:pt x="1035684" y="319543"/>
                  <a:pt x="1057648" y="294809"/>
                  <a:pt x="1082697" y="288077"/>
                </a:cubicBezTo>
                <a:lnTo>
                  <a:pt x="1158774" y="277846"/>
                </a:lnTo>
                <a:lnTo>
                  <a:pt x="1210048" y="274589"/>
                </a:lnTo>
                <a:lnTo>
                  <a:pt x="1217504" y="274619"/>
                </a:lnTo>
                <a:lnTo>
                  <a:pt x="1279438" y="282825"/>
                </a:lnTo>
                <a:cubicBezTo>
                  <a:pt x="1280807" y="280883"/>
                  <a:pt x="1282678" y="279057"/>
                  <a:pt x="1284995" y="277409"/>
                </a:cubicBezTo>
                <a:lnTo>
                  <a:pt x="1304103" y="271419"/>
                </a:lnTo>
                <a:lnTo>
                  <a:pt x="1320851" y="277066"/>
                </a:lnTo>
                <a:lnTo>
                  <a:pt x="1398646" y="285458"/>
                </a:lnTo>
                <a:lnTo>
                  <a:pt x="1512242" y="291726"/>
                </a:lnTo>
                <a:lnTo>
                  <a:pt x="1529578" y="297530"/>
                </a:lnTo>
                <a:cubicBezTo>
                  <a:pt x="1568880" y="303194"/>
                  <a:pt x="1615727" y="294263"/>
                  <a:pt x="1641181" y="309295"/>
                </a:cubicBezTo>
                <a:lnTo>
                  <a:pt x="1699541" y="309677"/>
                </a:lnTo>
                <a:lnTo>
                  <a:pt x="1705819" y="303600"/>
                </a:lnTo>
                <a:lnTo>
                  <a:pt x="1723075" y="304544"/>
                </a:lnTo>
                <a:lnTo>
                  <a:pt x="1727673" y="303512"/>
                </a:lnTo>
                <a:cubicBezTo>
                  <a:pt x="1736444" y="301512"/>
                  <a:pt x="1745153" y="299743"/>
                  <a:pt x="1754015" y="298880"/>
                </a:cubicBezTo>
                <a:cubicBezTo>
                  <a:pt x="1753270" y="304436"/>
                  <a:pt x="1755431" y="307822"/>
                  <a:pt x="1759313" y="309819"/>
                </a:cubicBezTo>
                <a:lnTo>
                  <a:pt x="1767173" y="311124"/>
                </a:lnTo>
                <a:lnTo>
                  <a:pt x="2053052" y="301141"/>
                </a:lnTo>
                <a:lnTo>
                  <a:pt x="2077203" y="290088"/>
                </a:lnTo>
                <a:lnTo>
                  <a:pt x="2153281" y="279856"/>
                </a:lnTo>
                <a:lnTo>
                  <a:pt x="2204556" y="276599"/>
                </a:lnTo>
                <a:lnTo>
                  <a:pt x="2212012" y="276629"/>
                </a:lnTo>
                <a:lnTo>
                  <a:pt x="2273947" y="284835"/>
                </a:lnTo>
                <a:cubicBezTo>
                  <a:pt x="2275315" y="282895"/>
                  <a:pt x="2277186" y="281068"/>
                  <a:pt x="2279503" y="279419"/>
                </a:cubicBezTo>
                <a:lnTo>
                  <a:pt x="2298611" y="273429"/>
                </a:lnTo>
                <a:lnTo>
                  <a:pt x="2315360" y="279076"/>
                </a:lnTo>
                <a:lnTo>
                  <a:pt x="2393154" y="287468"/>
                </a:lnTo>
                <a:lnTo>
                  <a:pt x="2413092" y="288568"/>
                </a:lnTo>
                <a:lnTo>
                  <a:pt x="3243372" y="259574"/>
                </a:lnTo>
                <a:lnTo>
                  <a:pt x="3961112" y="234510"/>
                </a:lnTo>
                <a:lnTo>
                  <a:pt x="4433861" y="218001"/>
                </a:lnTo>
                <a:lnTo>
                  <a:pt x="4471633" y="216503"/>
                </a:lnTo>
                <a:cubicBezTo>
                  <a:pt x="4462970" y="208565"/>
                  <a:pt x="4637875" y="203830"/>
                  <a:pt x="4701194" y="208401"/>
                </a:cubicBezTo>
                <a:lnTo>
                  <a:pt x="4702794" y="208610"/>
                </a:lnTo>
                <a:lnTo>
                  <a:pt x="7355966" y="115959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4FF3350-426E-93D6-47F8-14A10A671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1224" y="683491"/>
            <a:ext cx="6469940" cy="1899066"/>
          </a:xfrm>
        </p:spPr>
        <p:txBody>
          <a:bodyPr>
            <a:normAutofit/>
          </a:bodyPr>
          <a:lstStyle/>
          <a:p>
            <a:r>
              <a:rPr lang="nl-NL" sz="32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Arm &amp; Rijk in de zorg:</a:t>
            </a:r>
            <a:br>
              <a:rPr lang="nl-NL" sz="32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nl-NL" sz="32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Kun je gezondheid kopen?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7F604CF-D6C0-F256-3C7C-31678987E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30909" y="5868877"/>
            <a:ext cx="4114795" cy="611263"/>
          </a:xfrm>
        </p:spPr>
        <p:txBody>
          <a:bodyPr>
            <a:normAutofit fontScale="70000" lnSpcReduction="20000"/>
          </a:bodyPr>
          <a:lstStyle/>
          <a:p>
            <a:r>
              <a:rPr lang="nl-NL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Burgerschap les 20</a:t>
            </a:r>
          </a:p>
          <a:p>
            <a:r>
              <a:rPr lang="nl-NL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Vitaal burgerschap</a:t>
            </a:r>
          </a:p>
        </p:txBody>
      </p:sp>
    </p:spTree>
    <p:extLst>
      <p:ext uri="{BB962C8B-B14F-4D97-AF65-F5344CB8AC3E}">
        <p14:creationId xmlns:p14="http://schemas.microsoft.com/office/powerpoint/2010/main" val="1780343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F3C83C-1F0B-1A43-C701-82ED2881D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50323"/>
            <a:ext cx="10683874" cy="1577975"/>
          </a:xfrm>
        </p:spPr>
        <p:txBody>
          <a:bodyPr>
            <a:normAutofit/>
          </a:bodyPr>
          <a:lstStyle/>
          <a:p>
            <a:pPr algn="ctr"/>
            <a:r>
              <a:rPr lang="nl-NL" sz="4000" dirty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Burgerschap: de vitale dimensie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2FDE5DD-1ACD-BC56-04A3-06FE99925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932397"/>
              </p:ext>
            </p:extLst>
          </p:nvPr>
        </p:nvGraphicFramePr>
        <p:xfrm>
          <a:off x="606270" y="2737717"/>
          <a:ext cx="10979459" cy="157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9563">
                  <a:extLst>
                    <a:ext uri="{9D8B030D-6E8A-4147-A177-3AD203B41FA5}">
                      <a16:colId xmlns:a16="http://schemas.microsoft.com/office/drawing/2014/main" val="2718159882"/>
                    </a:ext>
                  </a:extLst>
                </a:gridCol>
                <a:gridCol w="1484861">
                  <a:extLst>
                    <a:ext uri="{9D8B030D-6E8A-4147-A177-3AD203B41FA5}">
                      <a16:colId xmlns:a16="http://schemas.microsoft.com/office/drawing/2014/main" val="651533139"/>
                    </a:ext>
                  </a:extLst>
                </a:gridCol>
                <a:gridCol w="1288622">
                  <a:extLst>
                    <a:ext uri="{9D8B030D-6E8A-4147-A177-3AD203B41FA5}">
                      <a16:colId xmlns:a16="http://schemas.microsoft.com/office/drawing/2014/main" val="3985516813"/>
                    </a:ext>
                  </a:extLst>
                </a:gridCol>
                <a:gridCol w="1174151">
                  <a:extLst>
                    <a:ext uri="{9D8B030D-6E8A-4147-A177-3AD203B41FA5}">
                      <a16:colId xmlns:a16="http://schemas.microsoft.com/office/drawing/2014/main" val="3977391379"/>
                    </a:ext>
                  </a:extLst>
                </a:gridCol>
                <a:gridCol w="1681096">
                  <a:extLst>
                    <a:ext uri="{9D8B030D-6E8A-4147-A177-3AD203B41FA5}">
                      <a16:colId xmlns:a16="http://schemas.microsoft.com/office/drawing/2014/main" val="2042280996"/>
                    </a:ext>
                  </a:extLst>
                </a:gridCol>
                <a:gridCol w="1337683">
                  <a:extLst>
                    <a:ext uri="{9D8B030D-6E8A-4147-A177-3AD203B41FA5}">
                      <a16:colId xmlns:a16="http://schemas.microsoft.com/office/drawing/2014/main" val="403508406"/>
                    </a:ext>
                  </a:extLst>
                </a:gridCol>
                <a:gridCol w="1648391">
                  <a:extLst>
                    <a:ext uri="{9D8B030D-6E8A-4147-A177-3AD203B41FA5}">
                      <a16:colId xmlns:a16="http://schemas.microsoft.com/office/drawing/2014/main" val="1662492323"/>
                    </a:ext>
                  </a:extLst>
                </a:gridCol>
                <a:gridCol w="1125092">
                  <a:extLst>
                    <a:ext uri="{9D8B030D-6E8A-4147-A177-3AD203B41FA5}">
                      <a16:colId xmlns:a16="http://schemas.microsoft.com/office/drawing/2014/main" val="733478528"/>
                    </a:ext>
                  </a:extLst>
                </a:gridCol>
              </a:tblGrid>
              <a:tr h="469128">
                <a:tc>
                  <a:txBody>
                    <a:bodyPr/>
                    <a:lstStyle/>
                    <a:p>
                      <a:r>
                        <a:rPr lang="nl-NL" sz="1800" dirty="0">
                          <a:latin typeface="Arial Black" panose="020B0A04020102020204" pitchFamily="34" charset="0"/>
                        </a:rPr>
                        <a:t>BS18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>
                          <a:latin typeface="Arial Black" panose="020B0A04020102020204" pitchFamily="34" charset="0"/>
                        </a:rPr>
                        <a:t>BS19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>
                          <a:latin typeface="Arial Black" panose="020B0A04020102020204" pitchFamily="34" charset="0"/>
                        </a:rPr>
                        <a:t>BS20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>
                          <a:latin typeface="Arial Black" panose="020B0A04020102020204" pitchFamily="34" charset="0"/>
                        </a:rPr>
                        <a:t>BS21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>
                          <a:latin typeface="Arial Black" panose="020B0A04020102020204" pitchFamily="34" charset="0"/>
                        </a:rPr>
                        <a:t>BS22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>
                          <a:latin typeface="Arial Black" panose="020B0A04020102020204" pitchFamily="34" charset="0"/>
                        </a:rPr>
                        <a:t>BS23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>
                          <a:latin typeface="Arial Black" panose="020B0A04020102020204" pitchFamily="34" charset="0"/>
                        </a:rPr>
                        <a:t>BS24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>
                          <a:latin typeface="Arial Black" panose="020B0A04020102020204" pitchFamily="34" charset="0"/>
                        </a:rPr>
                        <a:t>BS25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528573"/>
                  </a:ext>
                </a:extLst>
              </a:tr>
              <a:tr h="1108847">
                <a:tc>
                  <a:txBody>
                    <a:bodyPr/>
                    <a:lstStyle/>
                    <a:p>
                      <a:pPr algn="ctr"/>
                      <a:r>
                        <a:rPr lang="nl-NL" sz="180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Stress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Hygiëne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Arm &amp; Rijk: in de zorg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Geluk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Seks &amp; Veiligheid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Seks &amp; Plezier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Alcohol &amp; Drugs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Actie</a:t>
                      </a:r>
                    </a:p>
                    <a:p>
                      <a:pPr algn="ctr"/>
                      <a:r>
                        <a:rPr lang="nl-NL" sz="18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les</a:t>
                      </a:r>
                    </a:p>
                  </a:txBody>
                  <a:tcPr marL="92746" marR="92746" marT="46373" marB="46373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537182"/>
                  </a:ext>
                </a:extLst>
              </a:tr>
            </a:tbl>
          </a:graphicData>
        </a:graphic>
      </p:graphicFrame>
      <p:sp>
        <p:nvSpPr>
          <p:cNvPr id="5" name="Rechthoek 4">
            <a:extLst>
              <a:ext uri="{FF2B5EF4-FFF2-40B4-BE49-F238E27FC236}">
                <a16:creationId xmlns:a16="http://schemas.microsoft.com/office/drawing/2014/main" id="{90AF86F1-6B2A-1B02-3841-9442851A8331}"/>
              </a:ext>
            </a:extLst>
          </p:cNvPr>
          <p:cNvSpPr/>
          <p:nvPr/>
        </p:nvSpPr>
        <p:spPr>
          <a:xfrm>
            <a:off x="365124" y="571500"/>
            <a:ext cx="11477625" cy="598170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217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9DE55F-5CCD-D586-C2CC-931CFD3DE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4925" y="1971675"/>
            <a:ext cx="9848850" cy="320675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Het verschil in levensverwachting tussen een ‘rijke’ man en een ‘arme’ man in Nederland is </a:t>
            </a:r>
            <a:r>
              <a:rPr lang="nl-NL" sz="4000" b="1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9 jaar</a:t>
            </a:r>
            <a:r>
              <a:rPr lang="nl-NL" sz="40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. Voor vrouwen is dit </a:t>
            </a:r>
            <a:r>
              <a:rPr lang="nl-NL" sz="4000" b="1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8 jaar.</a:t>
            </a:r>
          </a:p>
          <a:p>
            <a:pPr marL="0" indent="0">
              <a:buNone/>
            </a:pPr>
            <a:r>
              <a:rPr lang="nl-NL" sz="4000" b="1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							</a:t>
            </a:r>
            <a:r>
              <a:rPr lang="nl-NL" sz="2000" b="1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(</a:t>
            </a:r>
            <a:r>
              <a:rPr lang="nl-NL" sz="2000" b="1" dirty="0" err="1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Cbs</a:t>
            </a:r>
            <a:r>
              <a:rPr lang="nl-NL" sz="2000" b="1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 2020)</a:t>
            </a:r>
            <a:endParaRPr lang="nl-NL" sz="4000" b="1" dirty="0">
              <a:highlight>
                <a:srgbClr val="FFFF00"/>
              </a:highligh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41891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134565-47C5-E6B4-355E-F8294FE23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3975" y="1618456"/>
            <a:ext cx="9493182" cy="3621087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nl-NL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nl-NL" sz="32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Wat vind je hiervan?</a:t>
            </a:r>
          </a:p>
          <a:p>
            <a:pPr marL="0" indent="0">
              <a:buNone/>
            </a:pPr>
            <a:endParaRPr lang="nl-NL" sz="3200" dirty="0">
              <a:highlight>
                <a:srgbClr val="FFFF00"/>
              </a:highligh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nl-NL" sz="32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		       Wat zou de oorzaak hier van zijn?</a:t>
            </a:r>
          </a:p>
        </p:txBody>
      </p:sp>
    </p:spTree>
    <p:extLst>
      <p:ext uri="{BB962C8B-B14F-4D97-AF65-F5344CB8AC3E}">
        <p14:creationId xmlns:p14="http://schemas.microsoft.com/office/powerpoint/2010/main" val="307563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7C3F5F-A155-4DE3-DE34-F229B710A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Oorzaken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67512A-32B9-1A1C-2E8A-D72801A30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nl-NL" dirty="0">
                <a:highlight>
                  <a:srgbClr val="FFFF00"/>
                </a:highlight>
                <a:latin typeface="Aharoni" panose="020B0604020202020204" pitchFamily="2" charset="-79"/>
                <a:cs typeface="Aharoni" panose="020B0604020202020204" pitchFamily="2" charset="-79"/>
              </a:rPr>
              <a:t>Verschil in eetgedrag (gezond/ongezond)</a:t>
            </a:r>
          </a:p>
          <a:p>
            <a:endParaRPr lang="nl-NL" dirty="0">
              <a:highlight>
                <a:srgbClr val="FFFF00"/>
              </a:highlight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r>
              <a:rPr lang="nl-NL" dirty="0">
                <a:highlight>
                  <a:srgbClr val="FFFF00"/>
                </a:highlight>
                <a:latin typeface="Aharoni" panose="020B0604020202020204" pitchFamily="2" charset="-79"/>
                <a:cs typeface="Aharoni" panose="020B0604020202020204" pitchFamily="2" charset="-79"/>
              </a:rPr>
              <a:t>Verschil in informatie/voorlichting over gezonde leefstijl</a:t>
            </a:r>
          </a:p>
          <a:p>
            <a:endParaRPr lang="nl-NL" dirty="0">
              <a:highlight>
                <a:srgbClr val="FFFF00"/>
              </a:highlight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r>
              <a:rPr lang="nl-NL" dirty="0">
                <a:highlight>
                  <a:srgbClr val="FFFF00"/>
                </a:highlight>
                <a:latin typeface="Aharoni" panose="020B0604020202020204" pitchFamily="2" charset="-79"/>
                <a:cs typeface="Aharoni" panose="020B0604020202020204" pitchFamily="2" charset="-79"/>
              </a:rPr>
              <a:t>Verschil in toegang tot aanvullende en particuliere zorg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6528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66B64-21E1-040E-52B3-D439A31FB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508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NL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Hoe ziet dit er in de praktijk uit?</a:t>
            </a:r>
            <a:br>
              <a:rPr lang="nl-NL" dirty="0"/>
            </a:br>
            <a:r>
              <a:rPr lang="nl-NL" sz="3100" dirty="0">
                <a:latin typeface="Aharoni" panose="02010803020104030203" pitchFamily="2" charset="-79"/>
                <a:cs typeface="Aharoni" panose="02010803020104030203" pitchFamily="2" charset="-79"/>
              </a:rPr>
              <a:t>We volgen 3 mensen die laten zien hoe gezondheid een rol speelt in hun dagelijks leven.</a:t>
            </a:r>
          </a:p>
        </p:txBody>
      </p:sp>
      <p:pic>
        <p:nvPicPr>
          <p:cNvPr id="1026" name="Picture 2" descr="Waarom rijke mensen langer leven - Sander en de kloof - VPRO">
            <a:extLst>
              <a:ext uri="{FF2B5EF4-FFF2-40B4-BE49-F238E27FC236}">
                <a16:creationId xmlns:a16="http://schemas.microsoft.com/office/drawing/2014/main" id="{509A54C0-FB27-EF7C-55D8-D41640DADDB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35" r="21546"/>
          <a:stretch/>
        </p:blipFill>
        <p:spPr bwMode="auto">
          <a:xfrm>
            <a:off x="7401661" y="2797681"/>
            <a:ext cx="3504464" cy="3409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aarom rijke mensen langer leven - Sander en de kloof - VPRO">
            <a:extLst>
              <a:ext uri="{FF2B5EF4-FFF2-40B4-BE49-F238E27FC236}">
                <a16:creationId xmlns:a16="http://schemas.microsoft.com/office/drawing/2014/main" id="{80162CD8-3519-0FCC-A7F2-43577E90E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07" y="2624574"/>
            <a:ext cx="2025163" cy="2552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et huishoudboekje van Livaneli Yildiran">
            <a:extLst>
              <a:ext uri="{FF2B5EF4-FFF2-40B4-BE49-F238E27FC236}">
                <a16:creationId xmlns:a16="http://schemas.microsoft.com/office/drawing/2014/main" id="{B8B4CA0D-19E2-9024-7259-C414E548CD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9" t="-1928" r="17081" b="1928"/>
          <a:stretch/>
        </p:blipFill>
        <p:spPr bwMode="auto">
          <a:xfrm>
            <a:off x="2151914" y="4788153"/>
            <a:ext cx="2190751" cy="197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CDC6B5-DC94-0D3B-EBA1-FF244CA8F0C3}"/>
              </a:ext>
            </a:extLst>
          </p:cNvPr>
          <p:cNvSpPr txBox="1"/>
          <p:nvPr/>
        </p:nvSpPr>
        <p:spPr>
          <a:xfrm>
            <a:off x="3267075" y="3514725"/>
            <a:ext cx="1523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Madelief &amp; </a:t>
            </a:r>
            <a:r>
              <a:rPr lang="nl-NL" dirty="0" err="1"/>
              <a:t>Livaneli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080FBFE-6D74-001B-1779-7D3D463F940B}"/>
              </a:ext>
            </a:extLst>
          </p:cNvPr>
          <p:cNvSpPr txBox="1"/>
          <p:nvPr/>
        </p:nvSpPr>
        <p:spPr>
          <a:xfrm>
            <a:off x="8943975" y="2276475"/>
            <a:ext cx="14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/>
              <a:t>Nankolee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5253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Vert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2981D-0814-36C3-95ED-0A31092B1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2"/>
                </a:solidFill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Kijk vragen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76CD6A-2FE6-0B69-957F-E6756B3E20D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Waarom is het moeilijker om gezond te eten als je minder te besteden hebt?</a:t>
            </a:r>
          </a:p>
          <a:p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Hoe wordt duidelijk dat Madelief en </a:t>
            </a:r>
            <a:r>
              <a:rPr lang="nl-NL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Livaneli</a:t>
            </a:r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 gebruik maken van aanvullende en particuliere zorg? Wat vind je hier van?</a:t>
            </a:r>
          </a:p>
          <a:p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Wat is het verschil in het budget van Madelief &amp; </a:t>
            </a:r>
            <a:r>
              <a:rPr lang="nl-NL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Livaneli</a:t>
            </a:r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 en </a:t>
            </a:r>
            <a:r>
              <a:rPr lang="nl-NL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Nankolee</a:t>
            </a:r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  <a:p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Wat is het grote verschil tussen Maaike (wijkzorg) en de particuliere zorghuizen?</a:t>
            </a:r>
          </a:p>
          <a:p>
            <a:r>
              <a:rPr lang="nl-NL" sz="2400" dirty="0">
                <a:latin typeface="Aharoni" panose="02010803020104030203" pitchFamily="2" charset="-79"/>
                <a:cs typeface="Aharoni" panose="02010803020104030203" pitchFamily="2" charset="-79"/>
              </a:rPr>
              <a:t>Wat is eigen risico? Hoe werkt het? En wat vind je ervan dat het minimaal 385</a:t>
            </a:r>
            <a:r>
              <a:rPr lang="nl-NL" sz="2400" b="0" i="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€ is?</a:t>
            </a:r>
            <a:endParaRPr lang="nl-NL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381762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268</Words>
  <Application>Microsoft Office PowerPoint</Application>
  <PresentationFormat>Breedbeeld</PresentationFormat>
  <Paragraphs>45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Aharoni</vt:lpstr>
      <vt:lpstr>Arial</vt:lpstr>
      <vt:lpstr>Arial Black</vt:lpstr>
      <vt:lpstr>Calibri</vt:lpstr>
      <vt:lpstr>Calibri Light</vt:lpstr>
      <vt:lpstr>Kantoorthema</vt:lpstr>
      <vt:lpstr>Arm &amp; Rijk in de zorg: Kun je gezondheid kopen?</vt:lpstr>
      <vt:lpstr>Burgerschap: de vitale dimensie</vt:lpstr>
      <vt:lpstr>PowerPoint-presentatie</vt:lpstr>
      <vt:lpstr>PowerPoint-presentatie</vt:lpstr>
      <vt:lpstr>Oorzaken</vt:lpstr>
      <vt:lpstr>Hoe ziet dit er in de praktijk uit? We volgen 3 mensen die laten zien hoe gezondheid een rol speelt in hun dagelijks leven.</vt:lpstr>
      <vt:lpstr>Kijk vragen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Arm &amp; Rijk in de zorg: Kun je gezondheid kopen?</dc:title>
  <dc:creator>Anne-May Smits</dc:creator>
  <cp:lastModifiedBy>Anne-May Smits</cp:lastModifiedBy>
  <cp:revision>1</cp:revision>
  <dcterms:created xsi:type="dcterms:W3CDTF">2023-01-10T08:25:42Z</dcterms:created>
  <dcterms:modified xsi:type="dcterms:W3CDTF">2023-01-10T09:38:33Z</dcterms:modified>
</cp:coreProperties>
</file>